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8" r:id="rId5"/>
    <p:sldId id="267" r:id="rId6"/>
    <p:sldId id="265" r:id="rId7"/>
    <p:sldId id="264" r:id="rId8"/>
    <p:sldId id="272" r:id="rId9"/>
    <p:sldId id="271" r:id="rId10"/>
    <p:sldId id="277" r:id="rId11"/>
    <p:sldId id="278" r:id="rId12"/>
    <p:sldId id="275" r:id="rId13"/>
    <p:sldId id="274" r:id="rId14"/>
    <p:sldId id="263" r:id="rId15"/>
    <p:sldId id="273" r:id="rId16"/>
    <p:sldId id="269" r:id="rId17"/>
    <p:sldId id="270" r:id="rId18"/>
    <p:sldId id="261" r:id="rId19"/>
    <p:sldId id="262" r:id="rId20"/>
    <p:sldId id="25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85" autoAdjust="0"/>
    <p:restoredTop sz="94660"/>
  </p:normalViewPr>
  <p:slideViewPr>
    <p:cSldViewPr snapToGrid="0">
      <p:cViewPr varScale="1">
        <p:scale>
          <a:sx n="54" d="100"/>
          <a:sy n="54" d="100"/>
        </p:scale>
        <p:origin x="69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254777-8AB9-468C-8D7C-9CCB5F500F71}" type="datetimeFigureOut">
              <a:rPr lang="en-US" smtClean="0"/>
              <a:t>11/21/2020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DFA77-D243-40F6-9DAF-CFE711FD7CA2}" type="slidenum">
              <a:rPr lang="en-US" smtClean="0"/>
              <a:t>‹#›</a:t>
            </a:fld>
            <a:endParaRPr lang="en-US"/>
          </a:p>
        </p:txBody>
      </p:sp>
    </p:spTree>
    <p:extLst>
      <p:ext uri="{BB962C8B-B14F-4D97-AF65-F5344CB8AC3E}">
        <p14:creationId xmlns:p14="http://schemas.microsoft.com/office/powerpoint/2010/main" val="2238304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254777-8AB9-468C-8D7C-9CCB5F500F71}" type="datetimeFigureOut">
              <a:rPr lang="en-US" smtClean="0"/>
              <a:t>11/21/2020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DFA77-D243-40F6-9DAF-CFE711FD7CA2}" type="slidenum">
              <a:rPr lang="en-US" smtClean="0"/>
              <a:t>‹#›</a:t>
            </a:fld>
            <a:endParaRPr lang="en-US"/>
          </a:p>
        </p:txBody>
      </p:sp>
    </p:spTree>
    <p:extLst>
      <p:ext uri="{BB962C8B-B14F-4D97-AF65-F5344CB8AC3E}">
        <p14:creationId xmlns:p14="http://schemas.microsoft.com/office/powerpoint/2010/main" val="2802944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254777-8AB9-468C-8D7C-9CCB5F500F71}" type="datetimeFigureOut">
              <a:rPr lang="en-US" smtClean="0"/>
              <a:t>11/21/2020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DFA77-D243-40F6-9DAF-CFE711FD7CA2}" type="slidenum">
              <a:rPr lang="en-US" smtClean="0"/>
              <a:t>‹#›</a:t>
            </a:fld>
            <a:endParaRPr lang="en-US"/>
          </a:p>
        </p:txBody>
      </p:sp>
    </p:spTree>
    <p:extLst>
      <p:ext uri="{BB962C8B-B14F-4D97-AF65-F5344CB8AC3E}">
        <p14:creationId xmlns:p14="http://schemas.microsoft.com/office/powerpoint/2010/main" val="1901717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254777-8AB9-468C-8D7C-9CCB5F500F71}" type="datetimeFigureOut">
              <a:rPr lang="en-US" smtClean="0"/>
              <a:t>11/21/2020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DFA77-D243-40F6-9DAF-CFE711FD7CA2}" type="slidenum">
              <a:rPr lang="en-US" smtClean="0"/>
              <a:t>‹#›</a:t>
            </a:fld>
            <a:endParaRPr lang="en-US"/>
          </a:p>
        </p:txBody>
      </p:sp>
    </p:spTree>
    <p:extLst>
      <p:ext uri="{BB962C8B-B14F-4D97-AF65-F5344CB8AC3E}">
        <p14:creationId xmlns:p14="http://schemas.microsoft.com/office/powerpoint/2010/main" val="839158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254777-8AB9-468C-8D7C-9CCB5F500F71}" type="datetimeFigureOut">
              <a:rPr lang="en-US" smtClean="0"/>
              <a:t>11/21/2020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DFA77-D243-40F6-9DAF-CFE711FD7CA2}" type="slidenum">
              <a:rPr lang="en-US" smtClean="0"/>
              <a:t>‹#›</a:t>
            </a:fld>
            <a:endParaRPr lang="en-US"/>
          </a:p>
        </p:txBody>
      </p:sp>
    </p:spTree>
    <p:extLst>
      <p:ext uri="{BB962C8B-B14F-4D97-AF65-F5344CB8AC3E}">
        <p14:creationId xmlns:p14="http://schemas.microsoft.com/office/powerpoint/2010/main" val="3564186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254777-8AB9-468C-8D7C-9CCB5F500F71}" type="datetimeFigureOut">
              <a:rPr lang="en-US" smtClean="0"/>
              <a:t>11/21/2020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DFA77-D243-40F6-9DAF-CFE711FD7CA2}" type="slidenum">
              <a:rPr lang="en-US" smtClean="0"/>
              <a:t>‹#›</a:t>
            </a:fld>
            <a:endParaRPr lang="en-US"/>
          </a:p>
        </p:txBody>
      </p:sp>
    </p:spTree>
    <p:extLst>
      <p:ext uri="{BB962C8B-B14F-4D97-AF65-F5344CB8AC3E}">
        <p14:creationId xmlns:p14="http://schemas.microsoft.com/office/powerpoint/2010/main" val="2095093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254777-8AB9-468C-8D7C-9CCB5F500F71}" type="datetimeFigureOut">
              <a:rPr lang="en-US" smtClean="0"/>
              <a:t>11/21/2020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7DFA77-D243-40F6-9DAF-CFE711FD7CA2}" type="slidenum">
              <a:rPr lang="en-US" smtClean="0"/>
              <a:t>‹#›</a:t>
            </a:fld>
            <a:endParaRPr lang="en-US"/>
          </a:p>
        </p:txBody>
      </p:sp>
    </p:spTree>
    <p:extLst>
      <p:ext uri="{BB962C8B-B14F-4D97-AF65-F5344CB8AC3E}">
        <p14:creationId xmlns:p14="http://schemas.microsoft.com/office/powerpoint/2010/main" val="804315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254777-8AB9-468C-8D7C-9CCB5F500F71}" type="datetimeFigureOut">
              <a:rPr lang="en-US" smtClean="0"/>
              <a:t>11/21/2020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7DFA77-D243-40F6-9DAF-CFE711FD7CA2}" type="slidenum">
              <a:rPr lang="en-US" smtClean="0"/>
              <a:t>‹#›</a:t>
            </a:fld>
            <a:endParaRPr lang="en-US"/>
          </a:p>
        </p:txBody>
      </p:sp>
    </p:spTree>
    <p:extLst>
      <p:ext uri="{BB962C8B-B14F-4D97-AF65-F5344CB8AC3E}">
        <p14:creationId xmlns:p14="http://schemas.microsoft.com/office/powerpoint/2010/main" val="912747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254777-8AB9-468C-8D7C-9CCB5F500F71}" type="datetimeFigureOut">
              <a:rPr lang="en-US" smtClean="0"/>
              <a:t>11/21/2020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7DFA77-D243-40F6-9DAF-CFE711FD7CA2}" type="slidenum">
              <a:rPr lang="en-US" smtClean="0"/>
              <a:t>‹#›</a:t>
            </a:fld>
            <a:endParaRPr lang="en-US"/>
          </a:p>
        </p:txBody>
      </p:sp>
    </p:spTree>
    <p:extLst>
      <p:ext uri="{BB962C8B-B14F-4D97-AF65-F5344CB8AC3E}">
        <p14:creationId xmlns:p14="http://schemas.microsoft.com/office/powerpoint/2010/main" val="1715445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254777-8AB9-468C-8D7C-9CCB5F500F71}" type="datetimeFigureOut">
              <a:rPr lang="en-US" smtClean="0"/>
              <a:t>11/21/2020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DFA77-D243-40F6-9DAF-CFE711FD7CA2}" type="slidenum">
              <a:rPr lang="en-US" smtClean="0"/>
              <a:t>‹#›</a:t>
            </a:fld>
            <a:endParaRPr lang="en-US"/>
          </a:p>
        </p:txBody>
      </p:sp>
    </p:spTree>
    <p:extLst>
      <p:ext uri="{BB962C8B-B14F-4D97-AF65-F5344CB8AC3E}">
        <p14:creationId xmlns:p14="http://schemas.microsoft.com/office/powerpoint/2010/main" val="861553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254777-8AB9-468C-8D7C-9CCB5F500F71}" type="datetimeFigureOut">
              <a:rPr lang="en-US" smtClean="0"/>
              <a:t>11/21/2020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DFA77-D243-40F6-9DAF-CFE711FD7CA2}" type="slidenum">
              <a:rPr lang="en-US" smtClean="0"/>
              <a:t>‹#›</a:t>
            </a:fld>
            <a:endParaRPr lang="en-US"/>
          </a:p>
        </p:txBody>
      </p:sp>
    </p:spTree>
    <p:extLst>
      <p:ext uri="{BB962C8B-B14F-4D97-AF65-F5344CB8AC3E}">
        <p14:creationId xmlns:p14="http://schemas.microsoft.com/office/powerpoint/2010/main" val="2766358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254777-8AB9-468C-8D7C-9CCB5F500F71}" type="datetimeFigureOut">
              <a:rPr lang="en-US" smtClean="0"/>
              <a:t>11/21/2020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7DFA77-D243-40F6-9DAF-CFE711FD7CA2}" type="slidenum">
              <a:rPr lang="en-US" smtClean="0"/>
              <a:t>‹#›</a:t>
            </a:fld>
            <a:endParaRPr lang="en-US"/>
          </a:p>
        </p:txBody>
      </p:sp>
    </p:spTree>
    <p:extLst>
      <p:ext uri="{BB962C8B-B14F-4D97-AF65-F5344CB8AC3E}">
        <p14:creationId xmlns:p14="http://schemas.microsoft.com/office/powerpoint/2010/main" val="2049264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arem_buzurtanova@hot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1125" y="814387"/>
            <a:ext cx="9144000" cy="2714625"/>
          </a:xfrm>
        </p:spPr>
        <p:txBody>
          <a:bodyPr>
            <a:normAutofit fontScale="90000"/>
          </a:bodyPr>
          <a:lstStyle/>
          <a:p>
            <a:r>
              <a:rPr lang="en-US" sz="2700" b="1" dirty="0"/>
              <a:t>Al-Farabi Kazakh National University</a:t>
            </a:r>
            <a:r>
              <a:rPr lang="en-US" sz="2700" dirty="0"/>
              <a:t/>
            </a:r>
            <a:br>
              <a:rPr lang="en-US" sz="2700" dirty="0"/>
            </a:br>
            <a:r>
              <a:rPr lang="en-US" sz="2700" b="1" dirty="0"/>
              <a:t>Department of Philosophy and Political </a:t>
            </a:r>
            <a:r>
              <a:rPr lang="en-US" sz="2700" b="1" dirty="0" smtClean="0"/>
              <a:t>Science</a:t>
            </a:r>
            <a:r>
              <a:rPr lang="en-US" sz="2700" dirty="0"/>
              <a:t/>
            </a:r>
            <a:br>
              <a:rPr lang="en-US" sz="2700" dirty="0"/>
            </a:br>
            <a:r>
              <a:rPr lang="en-US" sz="2700" b="1" dirty="0"/>
              <a:t>Political Science </a:t>
            </a:r>
            <a:r>
              <a:rPr lang="en-US" sz="2700" b="1" dirty="0" smtClean="0"/>
              <a:t>Introductory Course</a:t>
            </a:r>
            <a:r>
              <a:rPr lang="en-US" sz="2700" dirty="0"/>
              <a:t/>
            </a:r>
            <a:br>
              <a:rPr lang="en-US" sz="2700" dirty="0"/>
            </a:br>
            <a:r>
              <a:rPr lang="en-US" sz="2700" b="1" dirty="0"/>
              <a:t>Spring Semester, 2020 - 2021 Academic </a:t>
            </a:r>
            <a:r>
              <a:rPr lang="en-US" sz="2700" b="1" dirty="0" smtClean="0"/>
              <a:t>Year</a:t>
            </a:r>
            <a:br>
              <a:rPr lang="en-US" sz="2700" b="1" dirty="0" smtClean="0"/>
            </a:br>
            <a:r>
              <a:rPr lang="en-US" sz="2700" b="1" dirty="0"/>
              <a:t/>
            </a:r>
            <a:br>
              <a:rPr lang="en-US" sz="2700" b="1" dirty="0"/>
            </a:br>
            <a:r>
              <a:rPr lang="en-US" sz="1300" b="1" dirty="0" smtClean="0"/>
              <a:t/>
            </a:r>
            <a:br>
              <a:rPr lang="en-US" sz="1300" b="1" dirty="0" smtClean="0"/>
            </a:br>
            <a:r>
              <a:rPr lang="en-US" b="1" dirty="0"/>
              <a:t>Lecture 10: Political Ideologies </a:t>
            </a:r>
          </a:p>
        </p:txBody>
      </p:sp>
      <p:sp>
        <p:nvSpPr>
          <p:cNvPr id="3" name="Subtitle 2"/>
          <p:cNvSpPr>
            <a:spLocks noGrp="1"/>
          </p:cNvSpPr>
          <p:nvPr>
            <p:ph type="subTitle" idx="1"/>
          </p:nvPr>
        </p:nvSpPr>
        <p:spPr>
          <a:xfrm>
            <a:off x="1524000" y="4957762"/>
            <a:ext cx="9144000" cy="1443037"/>
          </a:xfrm>
        </p:spPr>
        <p:txBody>
          <a:bodyPr>
            <a:normAutofit/>
          </a:bodyPr>
          <a:lstStyle/>
          <a:p>
            <a:pPr algn="r"/>
            <a:r>
              <a:rPr lang="en-US" b="1" dirty="0">
                <a:latin typeface="+mj-lt"/>
                <a:ea typeface="+mj-ea"/>
                <a:cs typeface="+mj-cs"/>
              </a:rPr>
              <a:t>by Marem Buzurtanova, Senior Lecturer</a:t>
            </a:r>
          </a:p>
          <a:p>
            <a:pPr algn="r"/>
            <a:r>
              <a:rPr lang="en-US" b="1" dirty="0">
                <a:latin typeface="+mj-lt"/>
                <a:ea typeface="+mj-ea"/>
                <a:cs typeface="+mj-cs"/>
              </a:rPr>
              <a:t>e-mail: </a:t>
            </a:r>
            <a:r>
              <a:rPr lang="en-US" b="1" dirty="0">
                <a:latin typeface="+mj-lt"/>
                <a:ea typeface="+mj-ea"/>
                <a:cs typeface="+mj-cs"/>
                <a:hlinkClick r:id="rId2"/>
              </a:rPr>
              <a:t>marem_buzurtanova@hotmail.com</a:t>
            </a:r>
            <a:r>
              <a:rPr lang="en-US" b="1" dirty="0">
                <a:latin typeface="+mj-lt"/>
                <a:ea typeface="+mj-ea"/>
                <a:cs typeface="+mj-cs"/>
              </a:rPr>
              <a:t> </a:t>
            </a:r>
          </a:p>
          <a:p>
            <a:pPr algn="r"/>
            <a:r>
              <a:rPr lang="en-US" b="1" dirty="0">
                <a:latin typeface="+mj-lt"/>
                <a:ea typeface="+mj-ea"/>
                <a:cs typeface="+mj-cs"/>
              </a:rPr>
              <a:t>Phone number: 87773707063</a:t>
            </a:r>
          </a:p>
        </p:txBody>
      </p:sp>
    </p:spTree>
    <p:extLst>
      <p:ext uri="{BB962C8B-B14F-4D97-AF65-F5344CB8AC3E}">
        <p14:creationId xmlns:p14="http://schemas.microsoft.com/office/powerpoint/2010/main" val="1699212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63550"/>
          </a:xfrm>
        </p:spPr>
        <p:txBody>
          <a:bodyPr>
            <a:normAutofit/>
          </a:bodyPr>
          <a:lstStyle/>
          <a:p>
            <a:pPr algn="r"/>
            <a:r>
              <a:rPr lang="en-GB" sz="1400" b="1" cap="all" dirty="0" smtClean="0"/>
              <a:t>Political science introduction lecture 3</a:t>
            </a:r>
            <a:endParaRPr lang="en-US" sz="1400" dirty="0"/>
          </a:p>
        </p:txBody>
      </p:sp>
      <p:pic>
        <p:nvPicPr>
          <p:cNvPr id="1026" name="Picture 2" descr="Conservatism, Liberalism and Socialism&quot; - 1924 Liberal Party Poster :  ukpolitic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53342" y="1028700"/>
            <a:ext cx="8094841" cy="5472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990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63550"/>
          </a:xfrm>
        </p:spPr>
        <p:txBody>
          <a:bodyPr>
            <a:normAutofit/>
          </a:bodyPr>
          <a:lstStyle/>
          <a:p>
            <a:pPr algn="r"/>
            <a:r>
              <a:rPr lang="en-GB" sz="1400" b="1" cap="all" dirty="0" smtClean="0"/>
              <a:t>Political science introduction lecture 3</a:t>
            </a:r>
            <a:endParaRPr lang="en-US" sz="1400" dirty="0"/>
          </a:p>
        </p:txBody>
      </p:sp>
      <p:pic>
        <p:nvPicPr>
          <p:cNvPr id="4" name="Content Placeholder 3"/>
          <p:cNvPicPr>
            <a:picLocks noGrp="1" noChangeAspect="1"/>
          </p:cNvPicPr>
          <p:nvPr>
            <p:ph idx="1"/>
          </p:nvPr>
        </p:nvPicPr>
        <p:blipFill>
          <a:blip r:embed="rId2"/>
          <a:stretch>
            <a:fillRect/>
          </a:stretch>
        </p:blipFill>
        <p:spPr>
          <a:xfrm>
            <a:off x="402771" y="685800"/>
            <a:ext cx="11484429" cy="6172200"/>
          </a:xfrm>
          <a:prstGeom prst="rect">
            <a:avLst/>
          </a:prstGeom>
        </p:spPr>
      </p:pic>
    </p:spTree>
    <p:extLst>
      <p:ext uri="{BB962C8B-B14F-4D97-AF65-F5344CB8AC3E}">
        <p14:creationId xmlns:p14="http://schemas.microsoft.com/office/powerpoint/2010/main" val="721886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a:bodyPr>
          <a:lstStyle/>
          <a:p>
            <a:pPr algn="r"/>
            <a:r>
              <a:rPr lang="en-US" sz="2000" b="1" dirty="0" smtClean="0"/>
              <a:t>LECTURE 10: POLITICAL IDEOLOGIES CONSERVATISM, LIBERALISM, SOCIALISM, NATIONALISM</a:t>
            </a:r>
            <a:endParaRPr lang="en-US" sz="2000" b="1" dirty="0"/>
          </a:p>
        </p:txBody>
      </p:sp>
      <p:sp>
        <p:nvSpPr>
          <p:cNvPr id="3" name="Content Placeholder 2"/>
          <p:cNvSpPr>
            <a:spLocks noGrp="1"/>
          </p:cNvSpPr>
          <p:nvPr>
            <p:ph idx="1"/>
          </p:nvPr>
        </p:nvSpPr>
        <p:spPr>
          <a:xfrm>
            <a:off x="838200" y="1228725"/>
            <a:ext cx="10515600" cy="4948238"/>
          </a:xfrm>
        </p:spPr>
        <p:txBody>
          <a:bodyPr>
            <a:normAutofit fontScale="92500" lnSpcReduction="20000"/>
          </a:bodyPr>
          <a:lstStyle/>
          <a:p>
            <a:pPr marL="0" indent="0" algn="ctr">
              <a:buNone/>
            </a:pPr>
            <a:r>
              <a:rPr lang="en-US" b="1" cap="all" dirty="0" smtClean="0"/>
              <a:t>Liberalism</a:t>
            </a:r>
            <a:endParaRPr lang="en-US" dirty="0"/>
          </a:p>
          <a:p>
            <a:pPr marL="0" indent="0">
              <a:buNone/>
            </a:pPr>
            <a:r>
              <a:rPr lang="en-US" dirty="0"/>
              <a:t>Liberalism </a:t>
            </a:r>
            <a:r>
              <a:rPr lang="en-US" dirty="0" smtClean="0"/>
              <a:t>offers </a:t>
            </a:r>
            <a:r>
              <a:rPr lang="en-US" dirty="0"/>
              <a:t>the simplest critique </a:t>
            </a:r>
            <a:r>
              <a:rPr lang="en-US" dirty="0" smtClean="0"/>
              <a:t>of religion</a:t>
            </a:r>
            <a:r>
              <a:rPr lang="en-US" dirty="0"/>
              <a:t>, tradition </a:t>
            </a:r>
            <a:r>
              <a:rPr lang="en-US" dirty="0" smtClean="0"/>
              <a:t>and authority (Hannah Arendt, 1990, p. 117).</a:t>
            </a:r>
          </a:p>
          <a:p>
            <a:r>
              <a:rPr lang="en-US" dirty="0" smtClean="0"/>
              <a:t>limited </a:t>
            </a:r>
            <a:r>
              <a:rPr lang="en-US" dirty="0"/>
              <a:t>government,</a:t>
            </a:r>
          </a:p>
          <a:p>
            <a:r>
              <a:rPr lang="en-US" dirty="0" smtClean="0"/>
              <a:t>maintenance </a:t>
            </a:r>
            <a:r>
              <a:rPr lang="en-US" dirty="0"/>
              <a:t>of the rule of law, </a:t>
            </a:r>
            <a:endParaRPr lang="en-US" dirty="0" smtClean="0"/>
          </a:p>
          <a:p>
            <a:r>
              <a:rPr lang="en-US" dirty="0" smtClean="0"/>
              <a:t>avoidance </a:t>
            </a:r>
            <a:r>
              <a:rPr lang="en-US" dirty="0"/>
              <a:t>of arbitrary or discretionary power, </a:t>
            </a:r>
          </a:p>
          <a:p>
            <a:r>
              <a:rPr lang="en-US" dirty="0" smtClean="0"/>
              <a:t>sanctity </a:t>
            </a:r>
            <a:r>
              <a:rPr lang="en-US" dirty="0"/>
              <a:t>of private property and freely made contracts, </a:t>
            </a:r>
            <a:endParaRPr lang="en-US" dirty="0" smtClean="0"/>
          </a:p>
          <a:p>
            <a:r>
              <a:rPr lang="en-US" dirty="0" smtClean="0"/>
              <a:t>responsibility </a:t>
            </a:r>
            <a:r>
              <a:rPr lang="en-US" dirty="0"/>
              <a:t>of </a:t>
            </a:r>
            <a:r>
              <a:rPr lang="en-US" dirty="0" smtClean="0"/>
              <a:t>individuals for </a:t>
            </a:r>
            <a:r>
              <a:rPr lang="en-US" dirty="0"/>
              <a:t>their own </a:t>
            </a:r>
            <a:r>
              <a:rPr lang="en-US" dirty="0" smtClean="0"/>
              <a:t>fates.</a:t>
            </a:r>
            <a:endParaRPr lang="en-US" dirty="0"/>
          </a:p>
          <a:p>
            <a:pPr marL="0" indent="0">
              <a:buNone/>
            </a:pPr>
            <a:r>
              <a:rPr lang="en-US" dirty="0"/>
              <a:t>liberal always divides the world </a:t>
            </a:r>
            <a:r>
              <a:rPr lang="en-US" dirty="0" smtClean="0"/>
              <a:t>into </a:t>
            </a:r>
            <a:r>
              <a:rPr lang="en-US" dirty="0"/>
              <a:t>what is intrinsically necessary (the self ), what is necessary to support </a:t>
            </a:r>
            <a:r>
              <a:rPr lang="en-US" dirty="0" smtClean="0"/>
              <a:t>that intrinsic </a:t>
            </a:r>
            <a:r>
              <a:rPr lang="en-US" dirty="0"/>
              <a:t>necessity (a system of standards, rules, laws), and what is contingent (</a:t>
            </a:r>
            <a:r>
              <a:rPr lang="en-US" dirty="0" smtClean="0"/>
              <a:t>everything else</a:t>
            </a:r>
            <a:r>
              <a:rPr lang="en-US" dirty="0"/>
              <a:t>, including all other beliefs, practices and institutions</a:t>
            </a:r>
            <a:r>
              <a:rPr lang="en-US" dirty="0" smtClean="0"/>
              <a:t>). </a:t>
            </a:r>
            <a:r>
              <a:rPr lang="en-US" dirty="0"/>
              <a:t>From </a:t>
            </a:r>
            <a:r>
              <a:rPr lang="en-US" dirty="0" err="1" smtClean="0"/>
              <a:t>Boloix’s</a:t>
            </a:r>
            <a:r>
              <a:rPr lang="en-US" dirty="0" smtClean="0"/>
              <a:t> </a:t>
            </a:r>
            <a:r>
              <a:rPr lang="en-US" i="1" dirty="0" smtClean="0"/>
              <a:t>Know </a:t>
            </a:r>
            <a:r>
              <a:rPr lang="en-US" i="1" dirty="0"/>
              <a:t>Thyself </a:t>
            </a:r>
            <a:r>
              <a:rPr lang="en-US" i="1" dirty="0" smtClean="0"/>
              <a:t>Ideologically </a:t>
            </a:r>
            <a:r>
              <a:rPr lang="en-US" dirty="0" smtClean="0"/>
              <a:t>(2020</a:t>
            </a:r>
            <a:r>
              <a:rPr lang="en-US" dirty="0"/>
              <a:t>). </a:t>
            </a:r>
          </a:p>
        </p:txBody>
      </p:sp>
    </p:spTree>
    <p:extLst>
      <p:ext uri="{BB962C8B-B14F-4D97-AF65-F5344CB8AC3E}">
        <p14:creationId xmlns:p14="http://schemas.microsoft.com/office/powerpoint/2010/main" val="2408905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a:bodyPr>
          <a:lstStyle/>
          <a:p>
            <a:pPr algn="r"/>
            <a:r>
              <a:rPr lang="en-US" sz="2000" b="1" dirty="0" smtClean="0"/>
              <a:t>LECTURE 10: POLITICAL IDEOLOGIES CONSERVATISM, LIBERALISM, SOCIALISM, NATIONALISM</a:t>
            </a:r>
            <a:endParaRPr lang="en-US" sz="2000" b="1" dirty="0"/>
          </a:p>
        </p:txBody>
      </p:sp>
      <p:sp>
        <p:nvSpPr>
          <p:cNvPr id="3" name="Content Placeholder 2"/>
          <p:cNvSpPr>
            <a:spLocks noGrp="1"/>
          </p:cNvSpPr>
          <p:nvPr>
            <p:ph idx="1"/>
          </p:nvPr>
        </p:nvSpPr>
        <p:spPr>
          <a:xfrm>
            <a:off x="838200" y="1228725"/>
            <a:ext cx="10515600" cy="4948238"/>
          </a:xfrm>
        </p:spPr>
        <p:txBody>
          <a:bodyPr/>
          <a:lstStyle/>
          <a:p>
            <a:pPr marL="0" indent="0" algn="ctr">
              <a:buNone/>
            </a:pPr>
            <a:r>
              <a:rPr lang="en-US" b="1" cap="all" dirty="0" smtClean="0"/>
              <a:t>Conservatism</a:t>
            </a:r>
          </a:p>
          <a:p>
            <a:pPr marL="0" indent="0">
              <a:buNone/>
            </a:pPr>
            <a:r>
              <a:rPr lang="en-US" dirty="0" smtClean="0"/>
              <a:t>“A partnership </a:t>
            </a:r>
            <a:r>
              <a:rPr lang="en-US" dirty="0"/>
              <a:t>not only between those who are living, but between those who are </a:t>
            </a:r>
            <a:r>
              <a:rPr lang="en-US" dirty="0" smtClean="0"/>
              <a:t>living, those </a:t>
            </a:r>
            <a:r>
              <a:rPr lang="en-US" dirty="0"/>
              <a:t>are dead, and those who are to be </a:t>
            </a:r>
            <a:r>
              <a:rPr lang="en-US" dirty="0" smtClean="0"/>
              <a:t>born’ (Edmund Burke, 1999, p. 193).</a:t>
            </a:r>
          </a:p>
          <a:p>
            <a:pPr marL="0" indent="0">
              <a:buNone/>
            </a:pPr>
            <a:endParaRPr lang="en-US" dirty="0"/>
          </a:p>
          <a:p>
            <a:pPr marL="0" indent="0">
              <a:buNone/>
            </a:pPr>
            <a:r>
              <a:rPr lang="en-US" dirty="0" smtClean="0"/>
              <a:t>“Inequalities of wealth and position are inevitable and that it is therefore meaningless to discuss the advantages of their elimination (Waugh, 1939, pp. 16–7).</a:t>
            </a:r>
          </a:p>
        </p:txBody>
      </p:sp>
    </p:spTree>
    <p:extLst>
      <p:ext uri="{BB962C8B-B14F-4D97-AF65-F5344CB8AC3E}">
        <p14:creationId xmlns:p14="http://schemas.microsoft.com/office/powerpoint/2010/main" val="9816846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a:bodyPr>
          <a:lstStyle/>
          <a:p>
            <a:pPr algn="r"/>
            <a:r>
              <a:rPr lang="en-US" sz="2000" b="1" dirty="0" smtClean="0"/>
              <a:t>LECTURE 10: POLITICAL IDEOLOGIES CONSERVATISM, LIBERALISM, SOCIALISM, NATIONALISM</a:t>
            </a:r>
            <a:endParaRPr lang="en-US" sz="2000" b="1" dirty="0"/>
          </a:p>
        </p:txBody>
      </p:sp>
      <p:sp>
        <p:nvSpPr>
          <p:cNvPr id="3" name="Content Placeholder 2"/>
          <p:cNvSpPr>
            <a:spLocks noGrp="1"/>
          </p:cNvSpPr>
          <p:nvPr>
            <p:ph idx="1"/>
          </p:nvPr>
        </p:nvSpPr>
        <p:spPr>
          <a:xfrm>
            <a:off x="1152526" y="1728788"/>
            <a:ext cx="10515600" cy="4948238"/>
          </a:xfrm>
        </p:spPr>
        <p:txBody>
          <a:bodyPr>
            <a:normAutofit fontScale="92500" lnSpcReduction="20000"/>
          </a:bodyPr>
          <a:lstStyle/>
          <a:p>
            <a:pPr marL="0" indent="0">
              <a:buNone/>
            </a:pPr>
            <a:r>
              <a:rPr lang="en-US" sz="5800" b="1" cap="all" dirty="0" smtClean="0"/>
              <a:t>Conservatives and Change ? </a:t>
            </a:r>
          </a:p>
          <a:p>
            <a:pPr marL="0" indent="0">
              <a:buNone/>
            </a:pPr>
            <a:r>
              <a:rPr lang="en-US" b="1" dirty="0" smtClean="0"/>
              <a:t>Conservatives prefer the familiar to the unknown, the actual to the possible, the limited to the unbounded, the near to the distant, the convenient to the perfect.</a:t>
            </a:r>
          </a:p>
          <a:p>
            <a:pPr marL="0" indent="0">
              <a:buNone/>
            </a:pPr>
            <a:r>
              <a:rPr lang="en-US" b="1" dirty="0" smtClean="0"/>
              <a:t>Conservatives argue that there is no obligation to change the world because human imperfection. </a:t>
            </a:r>
          </a:p>
          <a:p>
            <a:pPr marL="0" indent="0">
              <a:buNone/>
            </a:pPr>
            <a:endParaRPr lang="en-US" b="1" dirty="0" smtClean="0"/>
          </a:p>
          <a:p>
            <a:pPr marL="0" indent="0">
              <a:buNone/>
            </a:pPr>
            <a:r>
              <a:rPr lang="en-US" dirty="0" smtClean="0"/>
              <a:t>‘The highest virtue in politics is to resist change until change becomes inevitable, and then to concede to it with as little fuss and as much obeisance to tradition as possible’ (Utley, 1989, p. 87).</a:t>
            </a:r>
          </a:p>
          <a:p>
            <a:pPr marL="0" indent="0">
              <a:buNone/>
            </a:pPr>
            <a:endParaRPr lang="en-US" dirty="0"/>
          </a:p>
          <a:p>
            <a:pPr marL="0" indent="0" algn="ctr">
              <a:buNone/>
            </a:pPr>
            <a:r>
              <a:rPr lang="en-US" b="1" i="1" cap="all" dirty="0" smtClean="0">
                <a:latin typeface="Comic Sans MS" panose="030F0702030302020204" pitchFamily="66" charset="0"/>
              </a:rPr>
              <a:t>Radical conservative?	</a:t>
            </a:r>
          </a:p>
          <a:p>
            <a:pPr marL="0" indent="0" algn="ctr">
              <a:buNone/>
            </a:pPr>
            <a:r>
              <a:rPr lang="en-US" b="1" i="1" cap="all" dirty="0" smtClean="0">
                <a:latin typeface="Comic Sans MS" panose="030F0702030302020204" pitchFamily="66" charset="0"/>
              </a:rPr>
              <a:t>Fundamentalists? </a:t>
            </a:r>
          </a:p>
        </p:txBody>
      </p:sp>
    </p:spTree>
    <p:extLst>
      <p:ext uri="{BB962C8B-B14F-4D97-AF65-F5344CB8AC3E}">
        <p14:creationId xmlns:p14="http://schemas.microsoft.com/office/powerpoint/2010/main" val="4282094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a:bodyPr>
          <a:lstStyle/>
          <a:p>
            <a:pPr algn="r"/>
            <a:r>
              <a:rPr lang="en-US" sz="2000" b="1" dirty="0" smtClean="0"/>
              <a:t>LECTURE 10: POLITICAL IDEOLOGIES CONSERVATISM, LIBERALISM, SOCIALISM, NATIONALISM</a:t>
            </a:r>
            <a:endParaRPr lang="en-US" sz="2000" b="1" dirty="0"/>
          </a:p>
        </p:txBody>
      </p:sp>
      <p:sp>
        <p:nvSpPr>
          <p:cNvPr id="3" name="Content Placeholder 2"/>
          <p:cNvSpPr>
            <a:spLocks noGrp="1"/>
          </p:cNvSpPr>
          <p:nvPr>
            <p:ph idx="1"/>
          </p:nvPr>
        </p:nvSpPr>
        <p:spPr>
          <a:xfrm>
            <a:off x="838200" y="1228725"/>
            <a:ext cx="10515600" cy="4948238"/>
          </a:xfrm>
        </p:spPr>
        <p:txBody>
          <a:bodyPr>
            <a:normAutofit/>
          </a:bodyPr>
          <a:lstStyle/>
          <a:p>
            <a:pPr marL="0" indent="0" algn="ctr">
              <a:buNone/>
            </a:pPr>
            <a:r>
              <a:rPr lang="en-US" b="1" cap="all" dirty="0" smtClean="0"/>
              <a:t>Socialism</a:t>
            </a:r>
            <a:endParaRPr lang="en-US" dirty="0"/>
          </a:p>
          <a:p>
            <a:pPr marL="0" indent="0">
              <a:buNone/>
            </a:pPr>
            <a:r>
              <a:rPr lang="en-US" dirty="0"/>
              <a:t>It was not long after the French Revolution that critics of </a:t>
            </a:r>
            <a:r>
              <a:rPr lang="en-US" dirty="0" smtClean="0"/>
              <a:t>liberalism noticed </a:t>
            </a:r>
            <a:r>
              <a:rPr lang="en-US" dirty="0"/>
              <a:t>that it ‘combines within itself a drive towards ideals of political equality with </a:t>
            </a:r>
            <a:r>
              <a:rPr lang="en-US" dirty="0" smtClean="0"/>
              <a:t>an actual </a:t>
            </a:r>
            <a:r>
              <a:rPr lang="en-US" dirty="0"/>
              <a:t>fostering of economic inequality’ (</a:t>
            </a:r>
            <a:r>
              <a:rPr lang="en-US" dirty="0" err="1"/>
              <a:t>MacIntyre</a:t>
            </a:r>
            <a:r>
              <a:rPr lang="en-US" dirty="0"/>
              <a:t>, 1968, p. 133</a:t>
            </a:r>
            <a:r>
              <a:rPr lang="en-US" dirty="0" smtClean="0"/>
              <a:t>).</a:t>
            </a:r>
          </a:p>
          <a:p>
            <a:pPr marL="0" indent="0">
              <a:buNone/>
            </a:pPr>
            <a:endParaRPr lang="en-US" dirty="0"/>
          </a:p>
          <a:p>
            <a:pPr marL="0" indent="0">
              <a:buNone/>
            </a:pPr>
            <a:r>
              <a:rPr lang="en-US" dirty="0" smtClean="0"/>
              <a:t>Socialism is a theory or belief that such an alternative is possible (</a:t>
            </a:r>
            <a:r>
              <a:rPr lang="en-US" dirty="0" err="1" smtClean="0"/>
              <a:t>Mallock</a:t>
            </a:r>
            <a:r>
              <a:rPr lang="en-US" dirty="0" smtClean="0"/>
              <a:t>, 1908).</a:t>
            </a:r>
          </a:p>
          <a:p>
            <a:pPr marL="0" indent="0">
              <a:buNone/>
            </a:pPr>
            <a:endParaRPr lang="en-US" dirty="0"/>
          </a:p>
          <a:p>
            <a:pPr marL="0" indent="0">
              <a:buNone/>
            </a:pPr>
            <a:r>
              <a:rPr lang="en-US" dirty="0" smtClean="0"/>
              <a:t>Self is socially constructed – the main pint of socialist theory. </a:t>
            </a:r>
            <a:endParaRPr lang="en-US" dirty="0"/>
          </a:p>
        </p:txBody>
      </p:sp>
    </p:spTree>
    <p:extLst>
      <p:ext uri="{BB962C8B-B14F-4D97-AF65-F5344CB8AC3E}">
        <p14:creationId xmlns:p14="http://schemas.microsoft.com/office/powerpoint/2010/main" val="1651136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a:bodyPr>
          <a:lstStyle/>
          <a:p>
            <a:pPr algn="r"/>
            <a:r>
              <a:rPr lang="en-US" sz="2000" b="1" dirty="0" smtClean="0"/>
              <a:t>LECTURE 10: POLITICAL IDEOLOGIES CONSERVATISM, LIBERALISM, SOCIALISM, NATIONALISM</a:t>
            </a:r>
            <a:endParaRPr lang="en-US" sz="2000" b="1" dirty="0"/>
          </a:p>
        </p:txBody>
      </p:sp>
      <p:sp>
        <p:nvSpPr>
          <p:cNvPr id="3" name="Content Placeholder 2"/>
          <p:cNvSpPr>
            <a:spLocks noGrp="1"/>
          </p:cNvSpPr>
          <p:nvPr>
            <p:ph idx="1"/>
          </p:nvPr>
        </p:nvSpPr>
        <p:spPr>
          <a:xfrm>
            <a:off x="838200" y="1228725"/>
            <a:ext cx="10515600" cy="4948238"/>
          </a:xfrm>
        </p:spPr>
        <p:txBody>
          <a:bodyPr/>
          <a:lstStyle/>
          <a:p>
            <a:pPr marL="0" indent="0" algn="ctr">
              <a:buNone/>
            </a:pPr>
            <a:r>
              <a:rPr lang="en-US" sz="5400" b="1" dirty="0" smtClean="0"/>
              <a:t>Are the liberals right or left?</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178" y="2469468"/>
            <a:ext cx="4725436" cy="33676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469468"/>
            <a:ext cx="4685414" cy="3367641"/>
          </a:xfrm>
          <a:prstGeom prst="rect">
            <a:avLst/>
          </a:prstGeom>
        </p:spPr>
      </p:pic>
    </p:spTree>
    <p:extLst>
      <p:ext uri="{BB962C8B-B14F-4D97-AF65-F5344CB8AC3E}">
        <p14:creationId xmlns:p14="http://schemas.microsoft.com/office/powerpoint/2010/main" val="34536574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a:bodyPr>
          <a:lstStyle/>
          <a:p>
            <a:pPr algn="r"/>
            <a:r>
              <a:rPr lang="en-US" sz="2000" b="1" dirty="0" smtClean="0"/>
              <a:t>LECTURE 10: POLITICAL IDEOLOGIES CONSERVATISM, LIBERALISM, SOCIALISM, NATIONALISM</a:t>
            </a:r>
            <a:endParaRPr lang="en-US" sz="2000" b="1" dirty="0"/>
          </a:p>
        </p:txBody>
      </p:sp>
      <p:sp>
        <p:nvSpPr>
          <p:cNvPr id="3" name="Content Placeholder 2"/>
          <p:cNvSpPr>
            <a:spLocks noGrp="1"/>
          </p:cNvSpPr>
          <p:nvPr>
            <p:ph idx="1"/>
          </p:nvPr>
        </p:nvSpPr>
        <p:spPr>
          <a:xfrm>
            <a:off x="838200" y="1228725"/>
            <a:ext cx="10515600" cy="4948238"/>
          </a:xfrm>
        </p:spPr>
        <p:txBody>
          <a:bodyPr>
            <a:normAutofit lnSpcReduction="10000"/>
          </a:bodyPr>
          <a:lstStyle/>
          <a:p>
            <a:pPr marL="0" indent="0" algn="ctr">
              <a:buNone/>
            </a:pPr>
            <a:r>
              <a:rPr lang="en-US" sz="4000" b="1" cap="all" dirty="0" smtClean="0"/>
              <a:t>Conservatism, Liberalism, and Socialism</a:t>
            </a:r>
          </a:p>
          <a:p>
            <a:pPr marL="0" indent="0">
              <a:buNone/>
            </a:pPr>
            <a:endParaRPr lang="en-US" dirty="0"/>
          </a:p>
          <a:p>
            <a:r>
              <a:rPr lang="en-US" dirty="0"/>
              <a:t>Society consists of </a:t>
            </a:r>
            <a:r>
              <a:rPr lang="en-US" dirty="0" smtClean="0"/>
              <a:t>individuals – </a:t>
            </a:r>
            <a:r>
              <a:rPr lang="en-US" b="1" u="sng" dirty="0" smtClean="0"/>
              <a:t>Liberalism</a:t>
            </a:r>
            <a:r>
              <a:rPr lang="en-US" dirty="0" smtClean="0"/>
              <a:t>;</a:t>
            </a:r>
            <a:endParaRPr lang="en-US" dirty="0"/>
          </a:p>
          <a:p>
            <a:r>
              <a:rPr lang="en-US" dirty="0"/>
              <a:t>Society does not consist of individuals; it expresses the sum of connections </a:t>
            </a:r>
            <a:r>
              <a:rPr lang="en-US" dirty="0" smtClean="0"/>
              <a:t>and relationships </a:t>
            </a:r>
            <a:r>
              <a:rPr lang="en-US" dirty="0"/>
              <a:t>in which individuals find </a:t>
            </a:r>
            <a:r>
              <a:rPr lang="en-US" dirty="0" smtClean="0"/>
              <a:t>themselves – </a:t>
            </a:r>
            <a:r>
              <a:rPr lang="en-US" b="1" u="sng" dirty="0"/>
              <a:t>Socialism;</a:t>
            </a:r>
          </a:p>
          <a:p>
            <a:r>
              <a:rPr lang="en-US" dirty="0"/>
              <a:t>Society does not consist of individuals; it does not even express the sum </a:t>
            </a:r>
            <a:r>
              <a:rPr lang="en-US" dirty="0" smtClean="0"/>
              <a:t>of connections </a:t>
            </a:r>
            <a:r>
              <a:rPr lang="en-US" dirty="0"/>
              <a:t>and relationships in which individuals find themselves: it is </a:t>
            </a:r>
            <a:r>
              <a:rPr lang="en-US" dirty="0" smtClean="0"/>
              <a:t>the expression </a:t>
            </a:r>
            <a:r>
              <a:rPr lang="en-US" dirty="0"/>
              <a:t>of the connections and relationships which emerged from a </a:t>
            </a:r>
            <a:r>
              <a:rPr lang="en-US" dirty="0" smtClean="0"/>
              <a:t>past and </a:t>
            </a:r>
            <a:r>
              <a:rPr lang="en-US" dirty="0"/>
              <a:t>have to be conveyed to a </a:t>
            </a:r>
            <a:r>
              <a:rPr lang="en-US" dirty="0" smtClean="0"/>
              <a:t>future – </a:t>
            </a:r>
            <a:r>
              <a:rPr lang="en-US" b="1" u="sng" dirty="0"/>
              <a:t>Conservatism.</a:t>
            </a:r>
          </a:p>
        </p:txBody>
      </p:sp>
    </p:spTree>
    <p:extLst>
      <p:ext uri="{BB962C8B-B14F-4D97-AF65-F5344CB8AC3E}">
        <p14:creationId xmlns:p14="http://schemas.microsoft.com/office/powerpoint/2010/main" val="37424259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a:bodyPr>
          <a:lstStyle/>
          <a:p>
            <a:pPr algn="r"/>
            <a:r>
              <a:rPr lang="en-US" sz="2000" b="1" dirty="0" smtClean="0"/>
              <a:t>LECTURE 10: POLITICAL IDEOLOGIES CONSERVATISM, LIBERALISM, SOCIALISM, NATIONALISM</a:t>
            </a:r>
            <a:endParaRPr lang="en-US" sz="2000" b="1" dirty="0"/>
          </a:p>
        </p:txBody>
      </p:sp>
      <p:sp>
        <p:nvSpPr>
          <p:cNvPr id="3" name="Content Placeholder 2"/>
          <p:cNvSpPr>
            <a:spLocks noGrp="1"/>
          </p:cNvSpPr>
          <p:nvPr>
            <p:ph idx="1"/>
          </p:nvPr>
        </p:nvSpPr>
        <p:spPr>
          <a:xfrm>
            <a:off x="838200" y="1228725"/>
            <a:ext cx="10515600" cy="4948238"/>
          </a:xfrm>
        </p:spPr>
        <p:txBody>
          <a:bodyPr>
            <a:normAutofit lnSpcReduction="10000"/>
          </a:bodyPr>
          <a:lstStyle/>
          <a:p>
            <a:pPr marL="0" indent="0" algn="ctr">
              <a:buNone/>
            </a:pPr>
            <a:r>
              <a:rPr lang="en-US" sz="4800" b="1" cap="all" dirty="0" smtClean="0"/>
              <a:t>Nationalism</a:t>
            </a:r>
          </a:p>
          <a:p>
            <a:pPr marL="0" indent="0">
              <a:buNone/>
            </a:pPr>
            <a:r>
              <a:rPr lang="en-US" b="1" dirty="0" smtClean="0"/>
              <a:t>Nationalism is an ideology that promotes the interests of a particular nation with the aim of gaining and maintaining the nation's sovereignty (self-governance) over its homeland. </a:t>
            </a:r>
          </a:p>
          <a:p>
            <a:pPr marL="0" indent="0">
              <a:buNone/>
            </a:pPr>
            <a:r>
              <a:rPr lang="en-US" dirty="0" smtClean="0"/>
              <a:t>- each nation should govern itself, be free from outside interference (self-determination);</a:t>
            </a:r>
          </a:p>
          <a:p>
            <a:pPr marL="0" indent="0">
              <a:buNone/>
            </a:pPr>
            <a:r>
              <a:rPr lang="en-US" dirty="0" smtClean="0"/>
              <a:t>- nation is a natural and ideal basis for a polity and the only rightful source of political power (popular sovereignty);</a:t>
            </a:r>
          </a:p>
          <a:p>
            <a:pPr marL="0" indent="0">
              <a:buNone/>
            </a:pPr>
            <a:r>
              <a:rPr lang="en-US" dirty="0" smtClean="0"/>
              <a:t>- single national identity based on shared characteristics such as culture, ethnicity, geographic location, language, government, religion, traditions and belief in a shared singular history, national unity or solidarity.</a:t>
            </a:r>
            <a:endParaRPr lang="en-US" dirty="0"/>
          </a:p>
        </p:txBody>
      </p:sp>
    </p:spTree>
    <p:extLst>
      <p:ext uri="{BB962C8B-B14F-4D97-AF65-F5344CB8AC3E}">
        <p14:creationId xmlns:p14="http://schemas.microsoft.com/office/powerpoint/2010/main" val="37877960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a:bodyPr>
          <a:lstStyle/>
          <a:p>
            <a:pPr algn="r"/>
            <a:r>
              <a:rPr lang="en-US" sz="2000" b="1" dirty="0" smtClean="0"/>
              <a:t>LECTURE 10: POLITICAL IDEOLOGIES CONSERVATISM, LIBERALISM, SOCIALISM, NATIONALISM</a:t>
            </a:r>
            <a:endParaRPr lang="en-US" sz="2000" b="1" dirty="0"/>
          </a:p>
        </p:txBody>
      </p:sp>
      <p:sp>
        <p:nvSpPr>
          <p:cNvPr id="3" name="Content Placeholder 2"/>
          <p:cNvSpPr>
            <a:spLocks noGrp="1"/>
          </p:cNvSpPr>
          <p:nvPr>
            <p:ph idx="1"/>
          </p:nvPr>
        </p:nvSpPr>
        <p:spPr>
          <a:xfrm>
            <a:off x="838200" y="1228725"/>
            <a:ext cx="10515600" cy="4948238"/>
          </a:xfrm>
        </p:spPr>
        <p:txBody>
          <a:bodyPr>
            <a:normAutofit fontScale="92500" lnSpcReduction="10000"/>
          </a:bodyPr>
          <a:lstStyle/>
          <a:p>
            <a:pPr marL="0" indent="0" algn="ctr">
              <a:buNone/>
            </a:pPr>
            <a:r>
              <a:rPr lang="en-US" sz="6000" b="1" cap="all" dirty="0" smtClean="0"/>
              <a:t>Nationalism</a:t>
            </a:r>
            <a:endParaRPr lang="en-US" sz="6000" dirty="0" smtClean="0"/>
          </a:p>
          <a:p>
            <a:r>
              <a:rPr lang="en-US" b="1" dirty="0" smtClean="0"/>
              <a:t>Civic nationalism and liberal nationalism;</a:t>
            </a:r>
          </a:p>
          <a:p>
            <a:r>
              <a:rPr lang="en-US" b="1" dirty="0" smtClean="0"/>
              <a:t>Ethnic nationalism;</a:t>
            </a:r>
          </a:p>
          <a:p>
            <a:r>
              <a:rPr lang="en-US" b="1" dirty="0" smtClean="0"/>
              <a:t>Economic nationalism;</a:t>
            </a:r>
          </a:p>
          <a:p>
            <a:r>
              <a:rPr lang="en-US" b="1" dirty="0" smtClean="0"/>
              <a:t>Religious nationalism;</a:t>
            </a:r>
          </a:p>
          <a:p>
            <a:r>
              <a:rPr lang="en-US" b="1" dirty="0" smtClean="0"/>
              <a:t>Anti-colonial nationalism;</a:t>
            </a:r>
          </a:p>
          <a:p>
            <a:r>
              <a:rPr lang="en-US" b="1" dirty="0" smtClean="0"/>
              <a:t>Racial nationalism.</a:t>
            </a:r>
          </a:p>
          <a:p>
            <a:pPr marL="0" indent="0">
              <a:buNone/>
            </a:pPr>
            <a:endParaRPr lang="en-US" b="1" dirty="0" smtClean="0"/>
          </a:p>
          <a:p>
            <a:pPr>
              <a:buFontTx/>
              <a:buChar char="-"/>
            </a:pPr>
            <a:r>
              <a:rPr lang="en-US" sz="2200" i="1" dirty="0" smtClean="0"/>
              <a:t>all liberals, conservatives and socialists may be nationalists;</a:t>
            </a:r>
          </a:p>
          <a:p>
            <a:pPr>
              <a:buFontTx/>
              <a:buChar char="-"/>
            </a:pPr>
            <a:r>
              <a:rPr lang="en-US" sz="2200" i="1" dirty="0"/>
              <a:t>n</a:t>
            </a:r>
            <a:r>
              <a:rPr lang="en-US" sz="2200" i="1" dirty="0" smtClean="0"/>
              <a:t>ationalism is related (but not equal) to 1) patriotism, 2) chauvinism. </a:t>
            </a:r>
            <a:endParaRPr lang="en-US" sz="2200" i="1" dirty="0"/>
          </a:p>
        </p:txBody>
      </p:sp>
    </p:spTree>
    <p:extLst>
      <p:ext uri="{BB962C8B-B14F-4D97-AF65-F5344CB8AC3E}">
        <p14:creationId xmlns:p14="http://schemas.microsoft.com/office/powerpoint/2010/main" val="1953527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a:bodyPr>
          <a:lstStyle/>
          <a:p>
            <a:pPr algn="r"/>
            <a:r>
              <a:rPr lang="en-US" sz="2000" b="1" dirty="0" smtClean="0"/>
              <a:t>LECTURE 10: POLITICAL IDEOLOGIES CONSERVATISM, LIBERALISM, SOCIALISM, NATIONALISM</a:t>
            </a:r>
            <a:endParaRPr lang="en-US" sz="2000" b="1" dirty="0"/>
          </a:p>
        </p:txBody>
      </p:sp>
      <p:sp>
        <p:nvSpPr>
          <p:cNvPr id="3" name="Content Placeholder 2"/>
          <p:cNvSpPr>
            <a:spLocks noGrp="1"/>
          </p:cNvSpPr>
          <p:nvPr>
            <p:ph idx="1"/>
          </p:nvPr>
        </p:nvSpPr>
        <p:spPr>
          <a:xfrm>
            <a:off x="838200" y="1228725"/>
            <a:ext cx="10515600" cy="4948238"/>
          </a:xfrm>
        </p:spPr>
        <p:txBody>
          <a:bodyPr/>
          <a:lstStyle/>
          <a:p>
            <a:pPr marL="0" indent="0">
              <a:buNone/>
            </a:pPr>
            <a:r>
              <a:rPr lang="en-US" b="1" dirty="0" smtClean="0"/>
              <a:t>The lecture covers the following:</a:t>
            </a:r>
          </a:p>
          <a:p>
            <a:pPr marL="0" indent="0">
              <a:buNone/>
            </a:pPr>
            <a:r>
              <a:rPr lang="en-US" dirty="0" smtClean="0"/>
              <a:t>1.	</a:t>
            </a:r>
            <a:r>
              <a:rPr lang="en-US" u="sng" dirty="0" smtClean="0"/>
              <a:t>Ideological Dimension of Politics: </a:t>
            </a:r>
          </a:p>
          <a:p>
            <a:pPr marL="0" indent="0">
              <a:buNone/>
            </a:pPr>
            <a:r>
              <a:rPr lang="en-US" dirty="0" smtClean="0"/>
              <a:t>1.1.	Political Values;</a:t>
            </a:r>
          </a:p>
          <a:p>
            <a:pPr marL="0" indent="0">
              <a:buNone/>
            </a:pPr>
            <a:r>
              <a:rPr lang="en-US" dirty="0" smtClean="0"/>
              <a:t>1.2.	Political Behavior/Choice/Action;</a:t>
            </a:r>
          </a:p>
          <a:p>
            <a:pPr marL="0" indent="0">
              <a:buNone/>
            </a:pPr>
            <a:r>
              <a:rPr lang="en-US" dirty="0" smtClean="0"/>
              <a:t>1.3.	Political Ideology.</a:t>
            </a:r>
          </a:p>
          <a:p>
            <a:pPr marL="0" indent="0">
              <a:buNone/>
            </a:pPr>
            <a:endParaRPr lang="en-US" dirty="0" smtClean="0"/>
          </a:p>
          <a:p>
            <a:pPr marL="0" indent="0">
              <a:buNone/>
            </a:pPr>
            <a:r>
              <a:rPr lang="en-US" dirty="0" smtClean="0"/>
              <a:t>2.	</a:t>
            </a:r>
            <a:r>
              <a:rPr lang="en-US" u="sng" dirty="0" smtClean="0"/>
              <a:t>Political Spectrum: </a:t>
            </a:r>
          </a:p>
          <a:p>
            <a:pPr marL="0" indent="0">
              <a:buNone/>
            </a:pPr>
            <a:r>
              <a:rPr lang="en-US" dirty="0" smtClean="0"/>
              <a:t>2.1.	Conservatism, Liberalism, and Socialism:</a:t>
            </a:r>
          </a:p>
          <a:p>
            <a:pPr marL="0" indent="0">
              <a:buNone/>
            </a:pPr>
            <a:r>
              <a:rPr lang="en-US" dirty="0" smtClean="0"/>
              <a:t>2.2.	Nationalism.</a:t>
            </a:r>
          </a:p>
        </p:txBody>
      </p:sp>
    </p:spTree>
    <p:extLst>
      <p:ext uri="{BB962C8B-B14F-4D97-AF65-F5344CB8AC3E}">
        <p14:creationId xmlns:p14="http://schemas.microsoft.com/office/powerpoint/2010/main" val="2639136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35025"/>
          </a:xfrm>
        </p:spPr>
        <p:txBody>
          <a:bodyPr>
            <a:normAutofit/>
          </a:bodyPr>
          <a:lstStyle/>
          <a:p>
            <a:r>
              <a:rPr lang="en-US" sz="5400" b="1" dirty="0" smtClean="0"/>
              <a:t>Reading </a:t>
            </a:r>
            <a:endParaRPr lang="en-US" sz="5400" b="1" dirty="0"/>
          </a:p>
        </p:txBody>
      </p:sp>
      <p:sp>
        <p:nvSpPr>
          <p:cNvPr id="3" name="Content Placeholder 2"/>
          <p:cNvSpPr>
            <a:spLocks noGrp="1"/>
          </p:cNvSpPr>
          <p:nvPr>
            <p:ph idx="1"/>
          </p:nvPr>
        </p:nvSpPr>
        <p:spPr/>
        <p:txBody>
          <a:bodyPr/>
          <a:lstStyle/>
          <a:p>
            <a:r>
              <a:rPr lang="en-US" dirty="0" smtClean="0"/>
              <a:t>Alexander, J. (2015). The major ideologies of liberalism, socialism and conservatism. Political Studies, 63(5), 980-994.</a:t>
            </a:r>
          </a:p>
          <a:p>
            <a:r>
              <a:rPr lang="en-US" dirty="0" err="1" smtClean="0"/>
              <a:t>Özkirimli</a:t>
            </a:r>
            <a:r>
              <a:rPr lang="en-US" dirty="0" smtClean="0"/>
              <a:t>, U. (Ed.). (2003). Nationalism and its Futures. </a:t>
            </a:r>
          </a:p>
          <a:p>
            <a:pPr marL="0" indent="0">
              <a:buNone/>
            </a:pPr>
            <a:endParaRPr lang="en-US" dirty="0"/>
          </a:p>
          <a:p>
            <a:pPr marL="0" indent="0">
              <a:buNone/>
            </a:pPr>
            <a:endParaRPr lang="en-US" dirty="0" smtClean="0"/>
          </a:p>
          <a:p>
            <a:pPr marL="0" indent="0">
              <a:buNone/>
            </a:pPr>
            <a:r>
              <a:rPr lang="en-US" dirty="0" smtClean="0"/>
              <a:t>Reading is available in PDF format, see UNIVER system</a:t>
            </a:r>
          </a:p>
          <a:p>
            <a:endParaRPr lang="en-US" dirty="0"/>
          </a:p>
        </p:txBody>
      </p:sp>
    </p:spTree>
    <p:extLst>
      <p:ext uri="{BB962C8B-B14F-4D97-AF65-F5344CB8AC3E}">
        <p14:creationId xmlns:p14="http://schemas.microsoft.com/office/powerpoint/2010/main" val="4161718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a:bodyPr>
          <a:lstStyle/>
          <a:p>
            <a:pPr algn="r"/>
            <a:r>
              <a:rPr lang="en-US" sz="2000" b="1" dirty="0" smtClean="0"/>
              <a:t>LECTURE 10: POLITICAL IDEOLOGIES CONSERVATISM, LIBERALISM, SOCIALISM, NATIONALISM</a:t>
            </a:r>
            <a:endParaRPr lang="en-US" sz="2000" b="1" dirty="0"/>
          </a:p>
        </p:txBody>
      </p:sp>
      <p:sp>
        <p:nvSpPr>
          <p:cNvPr id="3" name="Content Placeholder 2"/>
          <p:cNvSpPr>
            <a:spLocks noGrp="1"/>
          </p:cNvSpPr>
          <p:nvPr>
            <p:ph idx="1"/>
          </p:nvPr>
        </p:nvSpPr>
        <p:spPr>
          <a:xfrm>
            <a:off x="838200" y="914401"/>
            <a:ext cx="10515600" cy="5700712"/>
          </a:xfrm>
        </p:spPr>
        <p:txBody>
          <a:bodyPr>
            <a:normAutofit lnSpcReduction="10000"/>
          </a:bodyPr>
          <a:lstStyle/>
          <a:p>
            <a:pPr marL="0" indent="0" algn="ctr">
              <a:buNone/>
            </a:pPr>
            <a:r>
              <a:rPr lang="en-US" sz="3200" b="1" cap="all" dirty="0" smtClean="0"/>
              <a:t>Political Values</a:t>
            </a:r>
          </a:p>
          <a:p>
            <a:pPr marL="0" indent="0">
              <a:buNone/>
            </a:pPr>
            <a:r>
              <a:rPr lang="en-US" b="1" dirty="0" smtClean="0"/>
              <a:t>Value </a:t>
            </a:r>
          </a:p>
          <a:p>
            <a:r>
              <a:rPr lang="en-US" dirty="0" smtClean="0"/>
              <a:t>the regard that something is held to deserve; the importance, worth, or usefulness of something;</a:t>
            </a:r>
          </a:p>
          <a:p>
            <a:r>
              <a:rPr lang="en-US" dirty="0" smtClean="0"/>
              <a:t>principles or standards of behavior; one's judgement of what is important in life.</a:t>
            </a:r>
          </a:p>
          <a:p>
            <a:endParaRPr lang="en-US" dirty="0" smtClean="0"/>
          </a:p>
          <a:p>
            <a:pPr marL="0" indent="0" algn="just">
              <a:buNone/>
            </a:pPr>
            <a:r>
              <a:rPr lang="en-US" b="1" i="1" dirty="0" smtClean="0"/>
              <a:t>Political Values</a:t>
            </a:r>
            <a:r>
              <a:rPr lang="en-GB" i="1" dirty="0" smtClean="0"/>
              <a:t>: </a:t>
            </a:r>
            <a:r>
              <a:rPr lang="en-US" i="1" dirty="0"/>
              <a:t>recognition by </a:t>
            </a:r>
            <a:r>
              <a:rPr lang="en-US" i="1" u="sng" dirty="0"/>
              <a:t>political actors</a:t>
            </a:r>
            <a:r>
              <a:rPr lang="en-US" i="1" dirty="0"/>
              <a:t> (individuals, groups, classes, nations, etc.) of the </a:t>
            </a:r>
            <a:r>
              <a:rPr lang="en-US" i="1" u="sng" dirty="0"/>
              <a:t>necessity/significance/desirability</a:t>
            </a:r>
            <a:r>
              <a:rPr lang="en-US" i="1" dirty="0"/>
              <a:t> of certain phenomena, processes and norms of </a:t>
            </a:r>
            <a:r>
              <a:rPr lang="en-US" i="1" u="sng" dirty="0"/>
              <a:t>political life</a:t>
            </a:r>
            <a:r>
              <a:rPr lang="en-US" i="1" dirty="0"/>
              <a:t>. They motivate, direct and justify </a:t>
            </a:r>
            <a:r>
              <a:rPr lang="en-US" i="1" u="sng" dirty="0"/>
              <a:t>the actions of political actors</a:t>
            </a:r>
            <a:r>
              <a:rPr lang="en-US" i="1" dirty="0"/>
              <a:t>. The main political values ​​include the </a:t>
            </a:r>
            <a:r>
              <a:rPr lang="en-US" i="1" u="sng" dirty="0"/>
              <a:t>principles of the political structure and development of society</a:t>
            </a:r>
            <a:r>
              <a:rPr lang="en-US" i="1" dirty="0"/>
              <a:t>. Political values ​​can be universal, national, or reflect the primary interests of classes, groups of people, individuals. </a:t>
            </a:r>
            <a:endParaRPr lang="en-US" i="1"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253527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a:bodyPr>
          <a:lstStyle/>
          <a:p>
            <a:pPr algn="r"/>
            <a:r>
              <a:rPr lang="en-US" sz="2000" b="1" dirty="0" smtClean="0"/>
              <a:t>LECTURE 10: POLITICAL IDEOLOGIES CONSERVATISM, LIBERALISM, SOCIALISM, NATIONALISM</a:t>
            </a:r>
            <a:endParaRPr lang="en-US" sz="2000" b="1" dirty="0"/>
          </a:p>
        </p:txBody>
      </p:sp>
      <p:sp>
        <p:nvSpPr>
          <p:cNvPr id="3" name="Content Placeholder 2"/>
          <p:cNvSpPr>
            <a:spLocks noGrp="1"/>
          </p:cNvSpPr>
          <p:nvPr>
            <p:ph idx="1"/>
          </p:nvPr>
        </p:nvSpPr>
        <p:spPr>
          <a:xfrm>
            <a:off x="838200" y="1228725"/>
            <a:ext cx="10515600" cy="4948238"/>
          </a:xfrm>
        </p:spPr>
        <p:txBody>
          <a:bodyPr>
            <a:normAutofit fontScale="92500"/>
          </a:bodyPr>
          <a:lstStyle/>
          <a:p>
            <a:pPr marL="0" indent="0" algn="ctr">
              <a:buNone/>
            </a:pPr>
            <a:r>
              <a:rPr lang="en-US" b="1" cap="all" dirty="0" smtClean="0"/>
              <a:t>Political Behavior - Political Choice </a:t>
            </a:r>
            <a:endParaRPr lang="ru-RU" dirty="0" smtClean="0"/>
          </a:p>
          <a:p>
            <a:pPr marL="0" indent="0">
              <a:buNone/>
            </a:pPr>
            <a:r>
              <a:rPr lang="en-US" sz="3200" dirty="0" smtClean="0"/>
              <a:t>Political Behavior and</a:t>
            </a:r>
            <a:r>
              <a:rPr lang="ru-RU" sz="3200" dirty="0" smtClean="0"/>
              <a:t> </a:t>
            </a:r>
            <a:r>
              <a:rPr lang="en-US" sz="3200" dirty="0" smtClean="0"/>
              <a:t>Political Choice are similar but not the same.</a:t>
            </a:r>
          </a:p>
          <a:p>
            <a:pPr marL="0" indent="0">
              <a:buNone/>
            </a:pPr>
            <a:r>
              <a:rPr lang="en-US" sz="3200" dirty="0" smtClean="0"/>
              <a:t>Political Behavior and</a:t>
            </a:r>
            <a:r>
              <a:rPr lang="ru-RU" sz="3200" dirty="0" smtClean="0"/>
              <a:t> </a:t>
            </a:r>
            <a:r>
              <a:rPr lang="en-US" sz="3200" dirty="0" smtClean="0"/>
              <a:t>Political Choice are interrelated and interdependent categories and phenomena. </a:t>
            </a:r>
          </a:p>
          <a:p>
            <a:pPr marL="0" indent="0">
              <a:buNone/>
            </a:pPr>
            <a:r>
              <a:rPr lang="en-US" sz="3200" dirty="0" smtClean="0"/>
              <a:t>Political Behavior (subset of human behavior) is a set of actions of individuals, groups and societies in the field of politics that may include various forms: complete rejection, absenteeism, sporadic, reluctant or active participation using a wide range of methods.</a:t>
            </a:r>
            <a:endParaRPr lang="en-GB" sz="3200" dirty="0"/>
          </a:p>
          <a:p>
            <a:pPr marL="0" indent="0">
              <a:buNone/>
            </a:pPr>
            <a:r>
              <a:rPr lang="en-GB" sz="3200" dirty="0" smtClean="0"/>
              <a:t>Political Choice and Political Values may sometimes conflict each other. </a:t>
            </a:r>
            <a:endParaRPr lang="en-US" dirty="0" smtClean="0"/>
          </a:p>
          <a:p>
            <a:pPr marL="0" indent="0">
              <a:buNone/>
            </a:pPr>
            <a:endParaRPr lang="en-US" dirty="0" smtClean="0"/>
          </a:p>
          <a:p>
            <a:pPr marL="0" indent="0">
              <a:buNone/>
            </a:pPr>
            <a:endParaRPr lang="en-US" dirty="0" smtClean="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770652246"/>
              </p:ext>
            </p:extLst>
          </p:nvPr>
        </p:nvGraphicFramePr>
        <p:xfrm>
          <a:off x="12493752" y="1130332"/>
          <a:ext cx="3124200" cy="731520"/>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3835009744"/>
                    </a:ext>
                  </a:extLst>
                </a:gridCol>
              </a:tblGrid>
              <a:tr h="118903">
                <a:tc>
                  <a:txBody>
                    <a:bodyPr/>
                    <a:lstStyle/>
                    <a:p>
                      <a:endParaRPr lang="en-US" dirty="0"/>
                    </a:p>
                  </a:txBody>
                  <a:tcPr/>
                </a:tc>
                <a:extLst>
                  <a:ext uri="{0D108BD9-81ED-4DB2-BD59-A6C34878D82A}">
                    <a16:rowId xmlns:a16="http://schemas.microsoft.com/office/drawing/2014/main" val="573830841"/>
                  </a:ext>
                </a:extLst>
              </a:tr>
              <a:tr h="335725">
                <a:tc>
                  <a:txBody>
                    <a:bodyPr/>
                    <a:lstStyle/>
                    <a:p>
                      <a:endParaRPr lang="en-US" dirty="0"/>
                    </a:p>
                  </a:txBody>
                  <a:tcPr/>
                </a:tc>
                <a:extLst>
                  <a:ext uri="{0D108BD9-81ED-4DB2-BD59-A6C34878D82A}">
                    <a16:rowId xmlns:a16="http://schemas.microsoft.com/office/drawing/2014/main" val="2088024374"/>
                  </a:ext>
                </a:extLst>
              </a:tr>
            </a:tbl>
          </a:graphicData>
        </a:graphic>
      </p:graphicFrame>
    </p:spTree>
    <p:extLst>
      <p:ext uri="{BB962C8B-B14F-4D97-AF65-F5344CB8AC3E}">
        <p14:creationId xmlns:p14="http://schemas.microsoft.com/office/powerpoint/2010/main" val="1425834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a:bodyPr>
          <a:lstStyle/>
          <a:p>
            <a:pPr algn="r"/>
            <a:r>
              <a:rPr lang="en-US" sz="2000" b="1" dirty="0" smtClean="0"/>
              <a:t>LECTURE 10: POLITICAL IDEOLOGIES CONSERVATISM, LIBERALISM, SOCIALISM, NATIONALISM</a:t>
            </a:r>
            <a:endParaRPr lang="en-US" sz="2000" b="1" dirty="0"/>
          </a:p>
        </p:txBody>
      </p:sp>
      <p:sp>
        <p:nvSpPr>
          <p:cNvPr id="3" name="Content Placeholder 2"/>
          <p:cNvSpPr>
            <a:spLocks noGrp="1"/>
          </p:cNvSpPr>
          <p:nvPr>
            <p:ph idx="1"/>
          </p:nvPr>
        </p:nvSpPr>
        <p:spPr>
          <a:xfrm>
            <a:off x="838200" y="1228725"/>
            <a:ext cx="10515600" cy="4948238"/>
          </a:xfrm>
        </p:spPr>
        <p:txBody>
          <a:bodyPr/>
          <a:lstStyle/>
          <a:p>
            <a:pPr marL="0" indent="0" algn="ctr">
              <a:buNone/>
            </a:pPr>
            <a:r>
              <a:rPr lang="en-US" b="1" cap="all" dirty="0" smtClean="0"/>
              <a:t>Political Ideology</a:t>
            </a:r>
            <a:endParaRPr lang="en-US" b="1" cap="all" dirty="0"/>
          </a:p>
          <a:p>
            <a:pPr marL="0" indent="0">
              <a:buNone/>
            </a:pPr>
            <a:r>
              <a:rPr lang="en-US" dirty="0" smtClean="0"/>
              <a:t>Political ideologies are the product of enlightenment/modernity</a:t>
            </a:r>
            <a:endParaRPr lang="en-US" dirty="0"/>
          </a:p>
          <a:p>
            <a:pPr marL="914400" lvl="2" indent="0">
              <a:buNone/>
            </a:pPr>
            <a:r>
              <a:rPr lang="en-US" sz="2800" b="1" dirty="0" smtClean="0"/>
              <a:t>An ideology is </a:t>
            </a:r>
            <a:r>
              <a:rPr lang="en-US" sz="2800" b="1" u="sng" dirty="0" smtClean="0"/>
              <a:t>a set of ideas </a:t>
            </a:r>
            <a:r>
              <a:rPr lang="en-US" sz="2800" b="1" dirty="0" smtClean="0"/>
              <a:t>by which men </a:t>
            </a:r>
            <a:r>
              <a:rPr lang="en-US" sz="2800" b="1" u="sng" dirty="0" smtClean="0"/>
              <a:t>posit, explain and justify </a:t>
            </a:r>
            <a:r>
              <a:rPr lang="en-US" sz="2800" b="1" dirty="0" smtClean="0"/>
              <a:t>the </a:t>
            </a:r>
            <a:r>
              <a:rPr lang="en-US" sz="2800" b="1" u="sng" dirty="0" smtClean="0"/>
              <a:t>ends and means of organized social action</a:t>
            </a:r>
            <a:r>
              <a:rPr lang="en-US" sz="2800" b="1" dirty="0" smtClean="0"/>
              <a:t>, irrespective of whether such action aims to </a:t>
            </a:r>
            <a:r>
              <a:rPr lang="en-US" sz="2800" b="1" u="sng" dirty="0" smtClean="0"/>
              <a:t>preserve, amend, uproot or rebuild </a:t>
            </a:r>
            <a:r>
              <a:rPr lang="en-US" sz="2800" b="1" dirty="0" smtClean="0"/>
              <a:t>a </a:t>
            </a:r>
            <a:r>
              <a:rPr lang="en-US" sz="2800" b="1" u="sng" dirty="0" smtClean="0"/>
              <a:t>given social order</a:t>
            </a:r>
            <a:r>
              <a:rPr lang="en-US" sz="2800" b="1" dirty="0" smtClean="0"/>
              <a:t> (</a:t>
            </a:r>
            <a:r>
              <a:rPr lang="en-US" sz="2800" b="1" dirty="0" err="1" smtClean="0"/>
              <a:t>Seliger</a:t>
            </a:r>
            <a:r>
              <a:rPr lang="en-US" sz="2800" b="1" dirty="0" smtClean="0"/>
              <a:t>, 1976, p. 14).</a:t>
            </a:r>
            <a:endParaRPr lang="en-US" dirty="0"/>
          </a:p>
          <a:p>
            <a:pPr>
              <a:buFontTx/>
              <a:buChar char="-"/>
            </a:pPr>
            <a:r>
              <a:rPr lang="en-US" dirty="0"/>
              <a:t>t</a:t>
            </a:r>
            <a:r>
              <a:rPr lang="en-US" dirty="0" smtClean="0"/>
              <a:t>here is a social order;</a:t>
            </a:r>
          </a:p>
          <a:p>
            <a:pPr>
              <a:buFontTx/>
              <a:buChar char="-"/>
            </a:pPr>
            <a:r>
              <a:rPr lang="en-US" dirty="0"/>
              <a:t>t</a:t>
            </a:r>
            <a:r>
              <a:rPr lang="en-US" dirty="0" smtClean="0"/>
              <a:t>his order shall be preserved, amended, uprooted or rebuilt;</a:t>
            </a:r>
          </a:p>
          <a:p>
            <a:pPr>
              <a:buFontTx/>
              <a:buChar char="-"/>
            </a:pPr>
            <a:r>
              <a:rPr lang="en-US" dirty="0"/>
              <a:t>b</a:t>
            </a:r>
            <a:r>
              <a:rPr lang="en-US" dirty="0" smtClean="0"/>
              <a:t>ecause such and such is good/desirable/possible/noble;</a:t>
            </a:r>
          </a:p>
          <a:p>
            <a:pPr marL="0" indent="0">
              <a:buNone/>
            </a:pPr>
            <a:r>
              <a:rPr lang="en-US" dirty="0" smtClean="0"/>
              <a:t>-  It should be done by such and such means.</a:t>
            </a:r>
          </a:p>
          <a:p>
            <a:pPr>
              <a:buFontTx/>
              <a:buChar char="-"/>
            </a:pPr>
            <a:endParaRPr lang="en-US" dirty="0" smtClean="0"/>
          </a:p>
        </p:txBody>
      </p:sp>
    </p:spTree>
    <p:extLst>
      <p:ext uri="{BB962C8B-B14F-4D97-AF65-F5344CB8AC3E}">
        <p14:creationId xmlns:p14="http://schemas.microsoft.com/office/powerpoint/2010/main" val="370324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a:bodyPr>
          <a:lstStyle/>
          <a:p>
            <a:pPr algn="r"/>
            <a:r>
              <a:rPr lang="en-US" sz="2000" b="1" dirty="0" smtClean="0"/>
              <a:t>LECTURE 10: POLITICAL IDEOLOGIES CONSERVATISM, LIBERALISM, SOCIALISM, NATIONALISM</a:t>
            </a:r>
            <a:endParaRPr lang="en-US" sz="2000" b="1" dirty="0"/>
          </a:p>
        </p:txBody>
      </p:sp>
      <p:sp>
        <p:nvSpPr>
          <p:cNvPr id="3" name="Content Placeholder 2"/>
          <p:cNvSpPr>
            <a:spLocks noGrp="1"/>
          </p:cNvSpPr>
          <p:nvPr>
            <p:ph idx="1"/>
          </p:nvPr>
        </p:nvSpPr>
        <p:spPr>
          <a:xfrm>
            <a:off x="838200" y="1228725"/>
            <a:ext cx="10515600" cy="4948238"/>
          </a:xfrm>
        </p:spPr>
        <p:txBody>
          <a:bodyPr>
            <a:normAutofit lnSpcReduction="10000"/>
          </a:bodyPr>
          <a:lstStyle/>
          <a:p>
            <a:pPr marL="0" indent="0">
              <a:buNone/>
            </a:pPr>
            <a:r>
              <a:rPr lang="en-US" sz="4000" b="1" dirty="0" smtClean="0"/>
              <a:t>Political Spectrum</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The left–right political spectrum  - to classify political positions, ideologies and parties from </a:t>
            </a:r>
            <a:r>
              <a:rPr lang="en-US" b="1" dirty="0" smtClean="0"/>
              <a:t>social equality on the left </a:t>
            </a:r>
            <a:r>
              <a:rPr lang="en-US" dirty="0" smtClean="0"/>
              <a:t>to </a:t>
            </a:r>
            <a:r>
              <a:rPr lang="en-US" b="1" dirty="0" smtClean="0"/>
              <a:t>social hierarchy on the right</a:t>
            </a:r>
            <a:r>
              <a:rPr lang="en-US" dirty="0" smtClean="0"/>
              <a:t>.</a:t>
            </a:r>
            <a:endParaRPr lang="en-US" dirty="0"/>
          </a:p>
        </p:txBody>
      </p:sp>
      <p:pic>
        <p:nvPicPr>
          <p:cNvPr id="1028" name="Picture 4" descr="left-r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1613" y="914400"/>
            <a:ext cx="5653504" cy="3636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271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a:bodyPr>
          <a:lstStyle/>
          <a:p>
            <a:pPr algn="r"/>
            <a:r>
              <a:rPr lang="en-US" sz="2000" b="1" dirty="0" smtClean="0"/>
              <a:t>LECTURE 10: POLITICAL IDEOLOGIES CONSERVATISM, LIBERALISM, SOCIALISM, NATIONALISM</a:t>
            </a:r>
            <a:endParaRPr lang="en-US" sz="2000" b="1" dirty="0"/>
          </a:p>
        </p:txBody>
      </p:sp>
      <p:sp>
        <p:nvSpPr>
          <p:cNvPr id="3" name="Content Placeholder 2"/>
          <p:cNvSpPr>
            <a:spLocks noGrp="1"/>
          </p:cNvSpPr>
          <p:nvPr>
            <p:ph idx="1"/>
          </p:nvPr>
        </p:nvSpPr>
        <p:spPr>
          <a:xfrm>
            <a:off x="838200" y="1406765"/>
            <a:ext cx="10515600" cy="4948238"/>
          </a:xfrm>
        </p:spPr>
        <p:txBody>
          <a:bodyPr/>
          <a:lstStyle/>
          <a:p>
            <a:pPr marL="0" indent="0">
              <a:buNone/>
            </a:pPr>
            <a:r>
              <a:rPr lang="en-US" dirty="0" smtClean="0"/>
              <a:t>Political Spectrum: from the mid 19</a:t>
            </a:r>
            <a:r>
              <a:rPr lang="en-US" baseline="30000" dirty="0" smtClean="0"/>
              <a:t>th</a:t>
            </a:r>
            <a:r>
              <a:rPr lang="en-US" dirty="0" smtClean="0"/>
              <a:t> century until now</a:t>
            </a:r>
          </a:p>
          <a:p>
            <a:pPr marL="0" indent="0">
              <a:buNone/>
            </a:pPr>
            <a:r>
              <a:rPr lang="en-US" dirty="0"/>
              <a:t>	</a:t>
            </a:r>
            <a:r>
              <a:rPr lang="en-US" dirty="0" smtClean="0"/>
              <a:t>			</a:t>
            </a:r>
            <a:r>
              <a:rPr lang="en-US" sz="4000" dirty="0" smtClean="0"/>
              <a:t>Conservatism</a:t>
            </a:r>
          </a:p>
          <a:p>
            <a:pPr marL="0" indent="0">
              <a:buNone/>
            </a:pPr>
            <a:endParaRPr lang="en-US" sz="4000" dirty="0"/>
          </a:p>
          <a:p>
            <a:pPr marL="0" indent="0">
              <a:buNone/>
            </a:pPr>
            <a:endParaRPr lang="en-US" sz="4000" dirty="0" smtClean="0"/>
          </a:p>
          <a:p>
            <a:pPr marL="0" indent="0">
              <a:buNone/>
            </a:pPr>
            <a:endParaRPr lang="en-US" sz="4000" dirty="0"/>
          </a:p>
          <a:p>
            <a:pPr marL="0" indent="0">
              <a:buNone/>
            </a:pPr>
            <a:endParaRPr lang="en-US" sz="4000" dirty="0" smtClean="0"/>
          </a:p>
          <a:p>
            <a:pPr marL="0" indent="0">
              <a:buNone/>
            </a:pPr>
            <a:r>
              <a:rPr lang="en-US" sz="4000" dirty="0" smtClean="0"/>
              <a:t>Liberalism							Socialism</a:t>
            </a:r>
            <a:endParaRPr lang="en-US" sz="4000" dirty="0"/>
          </a:p>
        </p:txBody>
      </p:sp>
      <p:sp>
        <p:nvSpPr>
          <p:cNvPr id="4" name="Isosceles Triangle 3"/>
          <p:cNvSpPr/>
          <p:nvPr/>
        </p:nvSpPr>
        <p:spPr>
          <a:xfrm>
            <a:off x="3565451" y="2583711"/>
            <a:ext cx="5061098" cy="29664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8301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a:bodyPr>
          <a:lstStyle/>
          <a:p>
            <a:pPr algn="r"/>
            <a:r>
              <a:rPr lang="en-US" sz="2000" b="1" dirty="0" smtClean="0"/>
              <a:t>LECTURE 10: POLITICAL IDEOLOGIES CONSERVATISM, LIBERALISM, SOCIALISM, NATIONALISM</a:t>
            </a:r>
            <a:endParaRPr lang="en-US" sz="2000" b="1" dirty="0"/>
          </a:p>
        </p:txBody>
      </p:sp>
      <p:sp>
        <p:nvSpPr>
          <p:cNvPr id="3" name="Content Placeholder 2"/>
          <p:cNvSpPr>
            <a:spLocks noGrp="1"/>
          </p:cNvSpPr>
          <p:nvPr>
            <p:ph idx="1"/>
          </p:nvPr>
        </p:nvSpPr>
        <p:spPr>
          <a:xfrm>
            <a:off x="838200" y="1406765"/>
            <a:ext cx="10515600" cy="4948238"/>
          </a:xfrm>
        </p:spPr>
        <p:txBody>
          <a:bodyPr>
            <a:normAutofit/>
          </a:bodyPr>
          <a:lstStyle/>
          <a:p>
            <a:pPr marL="0" indent="0">
              <a:buNone/>
            </a:pPr>
            <a:r>
              <a:rPr lang="en-US" dirty="0" smtClean="0"/>
              <a:t>Political Spectrum: from the mid 19</a:t>
            </a:r>
            <a:r>
              <a:rPr lang="en-US" baseline="30000" dirty="0" smtClean="0"/>
              <a:t>th</a:t>
            </a:r>
            <a:r>
              <a:rPr lang="en-US" dirty="0" smtClean="0"/>
              <a:t> century until now</a:t>
            </a:r>
          </a:p>
          <a:p>
            <a:pPr marL="0" indent="0">
              <a:buNone/>
            </a:pPr>
            <a:r>
              <a:rPr lang="en-US" dirty="0"/>
              <a:t>	</a:t>
            </a:r>
            <a:r>
              <a:rPr lang="en-US" dirty="0" smtClean="0"/>
              <a:t>			Fascism (extreme)</a:t>
            </a:r>
          </a:p>
          <a:p>
            <a:pPr marL="0" indent="0">
              <a:buNone/>
            </a:pPr>
            <a:r>
              <a:rPr lang="en-US" sz="4000" dirty="0"/>
              <a:t>	</a:t>
            </a:r>
            <a:r>
              <a:rPr lang="en-US" sz="4000" dirty="0" smtClean="0"/>
              <a:t>			Conservatism</a:t>
            </a:r>
          </a:p>
          <a:p>
            <a:pPr marL="0" indent="0">
              <a:buNone/>
            </a:pPr>
            <a:endParaRPr lang="en-US" sz="4000" dirty="0"/>
          </a:p>
          <a:p>
            <a:pPr marL="0" indent="0">
              <a:buNone/>
            </a:pPr>
            <a:endParaRPr lang="en-US" sz="4000" dirty="0" smtClean="0"/>
          </a:p>
          <a:p>
            <a:pPr marL="0" indent="0">
              <a:buNone/>
            </a:pPr>
            <a:endParaRPr lang="en-US" sz="4000" dirty="0" smtClean="0"/>
          </a:p>
          <a:p>
            <a:pPr marL="0" indent="0">
              <a:buNone/>
            </a:pPr>
            <a:r>
              <a:rPr lang="en-US" sz="4000" dirty="0" smtClean="0"/>
              <a:t>Liberalism						Socialism</a:t>
            </a:r>
          </a:p>
          <a:p>
            <a:pPr marL="0" indent="0">
              <a:buNone/>
            </a:pPr>
            <a:r>
              <a:rPr lang="en-US" dirty="0" smtClean="0"/>
              <a:t>Libertarianism (extreme)				Communism (extreme)</a:t>
            </a:r>
            <a:endParaRPr lang="en-US" dirty="0"/>
          </a:p>
        </p:txBody>
      </p:sp>
      <p:sp>
        <p:nvSpPr>
          <p:cNvPr id="4" name="Isosceles Triangle 3"/>
          <p:cNvSpPr/>
          <p:nvPr/>
        </p:nvSpPr>
        <p:spPr>
          <a:xfrm>
            <a:off x="4040372" y="3072809"/>
            <a:ext cx="3657600" cy="247738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2490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a:bodyPr>
          <a:lstStyle/>
          <a:p>
            <a:pPr algn="r"/>
            <a:r>
              <a:rPr lang="en-US" sz="2000" b="1" dirty="0" smtClean="0"/>
              <a:t>LECTURE 10: POLITICAL IDEOLOGIES CONSERVATISM, LIBERALISM, SOCIALISM, NATIONALISM</a:t>
            </a:r>
            <a:endParaRPr lang="en-US" sz="2000" b="1" dirty="0"/>
          </a:p>
        </p:txBody>
      </p:sp>
      <p:sp>
        <p:nvSpPr>
          <p:cNvPr id="3" name="Content Placeholder 2"/>
          <p:cNvSpPr>
            <a:spLocks noGrp="1"/>
          </p:cNvSpPr>
          <p:nvPr>
            <p:ph idx="1"/>
          </p:nvPr>
        </p:nvSpPr>
        <p:spPr>
          <a:xfrm>
            <a:off x="838200" y="1406765"/>
            <a:ext cx="10515600" cy="4948238"/>
          </a:xfrm>
        </p:spPr>
        <p:txBody>
          <a:bodyPr>
            <a:normAutofit fontScale="85000" lnSpcReduction="20000"/>
          </a:bodyPr>
          <a:lstStyle/>
          <a:p>
            <a:pPr marL="0" indent="0">
              <a:buNone/>
            </a:pPr>
            <a:r>
              <a:rPr lang="en-US" dirty="0" smtClean="0"/>
              <a:t>Political Spectrum: from the mid 19</a:t>
            </a:r>
            <a:r>
              <a:rPr lang="en-US" baseline="30000" dirty="0" smtClean="0"/>
              <a:t>th</a:t>
            </a:r>
            <a:r>
              <a:rPr lang="en-US" dirty="0" smtClean="0"/>
              <a:t> century until now</a:t>
            </a:r>
          </a:p>
          <a:p>
            <a:pPr marL="0" indent="0">
              <a:buNone/>
            </a:pPr>
            <a:r>
              <a:rPr lang="en-US" dirty="0"/>
              <a:t>	</a:t>
            </a:r>
            <a:r>
              <a:rPr lang="en-US" dirty="0" smtClean="0"/>
              <a:t>	</a:t>
            </a:r>
            <a:r>
              <a:rPr lang="en-US" sz="4000" dirty="0" smtClean="0"/>
              <a:t>Conservatism</a:t>
            </a:r>
            <a:endParaRPr lang="en-US" sz="4000" dirty="0"/>
          </a:p>
          <a:p>
            <a:pPr marL="0" indent="0">
              <a:buNone/>
            </a:pPr>
            <a:endParaRPr lang="en-US" sz="4000" dirty="0" smtClean="0"/>
          </a:p>
          <a:p>
            <a:pPr marL="0" indent="0">
              <a:buNone/>
            </a:pPr>
            <a:r>
              <a:rPr lang="en-US" sz="4000" dirty="0" smtClean="0"/>
              <a:t>Liberalism			Socialism</a:t>
            </a:r>
          </a:p>
          <a:p>
            <a:pPr marL="0" indent="0">
              <a:buNone/>
            </a:pPr>
            <a:endParaRPr lang="en-US" sz="4000" dirty="0" smtClean="0"/>
          </a:p>
          <a:p>
            <a:pPr marL="0" indent="0">
              <a:buNone/>
            </a:pPr>
            <a:r>
              <a:rPr lang="en-US" sz="2100" dirty="0" smtClean="0"/>
              <a:t>Chronologically </a:t>
            </a:r>
          </a:p>
          <a:p>
            <a:pPr marL="0" indent="0">
              <a:buNone/>
            </a:pPr>
            <a:r>
              <a:rPr lang="en-US" sz="2100" dirty="0" smtClean="0"/>
              <a:t>Liberalism 	Conservatism 		Socialism </a:t>
            </a:r>
          </a:p>
          <a:p>
            <a:pPr marL="0" indent="0">
              <a:buNone/>
            </a:pPr>
            <a:endParaRPr lang="en-US" sz="2100" dirty="0" smtClean="0"/>
          </a:p>
          <a:p>
            <a:pPr marL="0" indent="0">
              <a:buNone/>
            </a:pPr>
            <a:r>
              <a:rPr lang="en-US" sz="1200" dirty="0" smtClean="0"/>
              <a:t>End the 18</a:t>
            </a:r>
            <a:r>
              <a:rPr lang="en-US" sz="1200" baseline="30000" dirty="0" smtClean="0"/>
              <a:t>th</a:t>
            </a:r>
            <a:r>
              <a:rPr lang="en-US" sz="1200" dirty="0" smtClean="0"/>
              <a:t> 		Century End the 18</a:t>
            </a:r>
            <a:r>
              <a:rPr lang="en-US" sz="1200" baseline="30000" dirty="0" smtClean="0"/>
              <a:t>th</a:t>
            </a:r>
            <a:r>
              <a:rPr lang="en-US" sz="1200" dirty="0" smtClean="0"/>
              <a:t> 		Century Mid the 19</a:t>
            </a:r>
            <a:r>
              <a:rPr lang="en-US" sz="1200" baseline="30000" dirty="0" smtClean="0"/>
              <a:t>th</a:t>
            </a:r>
            <a:r>
              <a:rPr lang="en-US" sz="1200" dirty="0" smtClean="0"/>
              <a:t> century </a:t>
            </a:r>
          </a:p>
          <a:p>
            <a:pPr marL="0" indent="0">
              <a:buNone/>
            </a:pPr>
            <a:endParaRPr lang="en-US" sz="1200" dirty="0"/>
          </a:p>
          <a:p>
            <a:pPr marL="0" indent="0">
              <a:buNone/>
            </a:pPr>
            <a:r>
              <a:rPr lang="en-US" sz="3600" dirty="0"/>
              <a:t>liberals are concerned with law, </a:t>
            </a:r>
            <a:r>
              <a:rPr lang="en-US" sz="3600" dirty="0" smtClean="0"/>
              <a:t>socialists </a:t>
            </a:r>
            <a:r>
              <a:rPr lang="en-US" sz="3600" dirty="0"/>
              <a:t>are concerned with economy, society and power, and </a:t>
            </a:r>
            <a:r>
              <a:rPr lang="en-US" sz="3600" dirty="0" smtClean="0"/>
              <a:t>conservatives are concerned </a:t>
            </a:r>
            <a:r>
              <a:rPr lang="en-US" sz="3600" dirty="0"/>
              <a:t>with tradition and the religion manifest in tradition.</a:t>
            </a:r>
          </a:p>
        </p:txBody>
      </p:sp>
      <p:sp>
        <p:nvSpPr>
          <p:cNvPr id="4" name="Isosceles Triangle 3"/>
          <p:cNvSpPr/>
          <p:nvPr/>
        </p:nvSpPr>
        <p:spPr>
          <a:xfrm>
            <a:off x="2896647" y="2218683"/>
            <a:ext cx="1736650" cy="122274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838200" y="4253346"/>
            <a:ext cx="585354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ular Callout 10"/>
          <p:cNvSpPr/>
          <p:nvPr/>
        </p:nvSpPr>
        <p:spPr>
          <a:xfrm>
            <a:off x="7929563" y="1843088"/>
            <a:ext cx="3829050" cy="2600324"/>
          </a:xfrm>
          <a:prstGeom prst="wedgeRectCallout">
            <a:avLst>
              <a:gd name="adj1" fmla="val -115982"/>
              <a:gd name="adj2" fmla="val 209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0000"/>
                </a:solidFill>
              </a:rPr>
              <a:t>Liberalism is a criticism of that older order. Socialism is a criticism of any liberal </a:t>
            </a:r>
            <a:r>
              <a:rPr lang="en-US" dirty="0" smtClean="0">
                <a:solidFill>
                  <a:srgbClr val="FF0000"/>
                </a:solidFill>
              </a:rPr>
              <a:t>order as </a:t>
            </a:r>
            <a:r>
              <a:rPr lang="en-US" dirty="0">
                <a:solidFill>
                  <a:srgbClr val="FF0000"/>
                </a:solidFill>
              </a:rPr>
              <a:t>well as of the older order criticized by liberalism. And conservatism is a criticism </a:t>
            </a:r>
            <a:r>
              <a:rPr lang="en-US" dirty="0" smtClean="0">
                <a:solidFill>
                  <a:srgbClr val="FF0000"/>
                </a:solidFill>
              </a:rPr>
              <a:t>of any </a:t>
            </a:r>
            <a:r>
              <a:rPr lang="en-US" dirty="0">
                <a:solidFill>
                  <a:srgbClr val="FF0000"/>
                </a:solidFill>
              </a:rPr>
              <a:t>socialist order as well as of any liberal order. So there is a circle (Theodor Adorno and Max </a:t>
            </a:r>
            <a:r>
              <a:rPr lang="en-US" dirty="0" err="1">
                <a:solidFill>
                  <a:srgbClr val="FF0000"/>
                </a:solidFill>
              </a:rPr>
              <a:t>Horkheimer</a:t>
            </a:r>
            <a:r>
              <a:rPr lang="en-US" dirty="0">
                <a:solidFill>
                  <a:srgbClr val="FF0000"/>
                </a:solidFill>
              </a:rPr>
              <a:t>, 1997).</a:t>
            </a:r>
          </a:p>
        </p:txBody>
      </p:sp>
    </p:spTree>
    <p:extLst>
      <p:ext uri="{BB962C8B-B14F-4D97-AF65-F5344CB8AC3E}">
        <p14:creationId xmlns:p14="http://schemas.microsoft.com/office/powerpoint/2010/main" val="21671463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683</TotalTime>
  <Words>1300</Words>
  <Application>Microsoft Office PowerPoint</Application>
  <PresentationFormat>Widescreen</PresentationFormat>
  <Paragraphs>140</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Comic Sans MS</vt:lpstr>
      <vt:lpstr>Office Theme</vt:lpstr>
      <vt:lpstr>Al-Farabi Kazakh National University Department of Philosophy and Political Science Political Science Introductory Course Spring Semester, 2020 - 2021 Academic Year   Lecture 10: Political Ideologies </vt:lpstr>
      <vt:lpstr>LECTURE 10: POLITICAL IDEOLOGIES CONSERVATISM, LIBERALISM, SOCIALISM, NATIONALISM</vt:lpstr>
      <vt:lpstr>LECTURE 10: POLITICAL IDEOLOGIES CONSERVATISM, LIBERALISM, SOCIALISM, NATIONALISM</vt:lpstr>
      <vt:lpstr>LECTURE 10: POLITICAL IDEOLOGIES CONSERVATISM, LIBERALISM, SOCIALISM, NATIONALISM</vt:lpstr>
      <vt:lpstr>LECTURE 10: POLITICAL IDEOLOGIES CONSERVATISM, LIBERALISM, SOCIALISM, NATIONALISM</vt:lpstr>
      <vt:lpstr>LECTURE 10: POLITICAL IDEOLOGIES CONSERVATISM, LIBERALISM, SOCIALISM, NATIONALISM</vt:lpstr>
      <vt:lpstr>LECTURE 10: POLITICAL IDEOLOGIES CONSERVATISM, LIBERALISM, SOCIALISM, NATIONALISM</vt:lpstr>
      <vt:lpstr>LECTURE 10: POLITICAL IDEOLOGIES CONSERVATISM, LIBERALISM, SOCIALISM, NATIONALISM</vt:lpstr>
      <vt:lpstr>LECTURE 10: POLITICAL IDEOLOGIES CONSERVATISM, LIBERALISM, SOCIALISM, NATIONALISM</vt:lpstr>
      <vt:lpstr>Political science introduction lecture 3</vt:lpstr>
      <vt:lpstr>Political science introduction lecture 3</vt:lpstr>
      <vt:lpstr>LECTURE 10: POLITICAL IDEOLOGIES CONSERVATISM, LIBERALISM, SOCIALISM, NATIONALISM</vt:lpstr>
      <vt:lpstr>LECTURE 10: POLITICAL IDEOLOGIES CONSERVATISM, LIBERALISM, SOCIALISM, NATIONALISM</vt:lpstr>
      <vt:lpstr>LECTURE 10: POLITICAL IDEOLOGIES CONSERVATISM, LIBERALISM, SOCIALISM, NATIONALISM</vt:lpstr>
      <vt:lpstr>LECTURE 10: POLITICAL IDEOLOGIES CONSERVATISM, LIBERALISM, SOCIALISM, NATIONALISM</vt:lpstr>
      <vt:lpstr>LECTURE 10: POLITICAL IDEOLOGIES CONSERVATISM, LIBERALISM, SOCIALISM, NATIONALISM</vt:lpstr>
      <vt:lpstr>LECTURE 10: POLITICAL IDEOLOGIES CONSERVATISM, LIBERALISM, SOCIALISM, NATIONALISM</vt:lpstr>
      <vt:lpstr>LECTURE 10: POLITICAL IDEOLOGIES CONSERVATISM, LIBERALISM, SOCIALISM, NATIONALISM</vt:lpstr>
      <vt:lpstr>LECTURE 10: POLITICAL IDEOLOGIES CONSERVATISM, LIBERALISM, SOCIALISM, NATIONALISM</vt:lpstr>
      <vt:lpstr>Reading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Al-Farabi Kazakh National University Department of Philosophy and Political Science Political Science Introductory Course Spring Semester, 2020 - 2021 Academic Year   Lecture 10: Political Ideologies</dc:title>
  <dc:creator>Marem Buzurtanova</dc:creator>
  <cp:lastModifiedBy>Marem Buzurtanova</cp:lastModifiedBy>
  <cp:revision>31</cp:revision>
  <dcterms:created xsi:type="dcterms:W3CDTF">2020-05-04T17:30:42Z</dcterms:created>
  <dcterms:modified xsi:type="dcterms:W3CDTF">2020-11-21T08:04:44Z</dcterms:modified>
</cp:coreProperties>
</file>